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3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7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4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0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20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8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4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0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0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7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1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E1116-034C-40AF-BAF4-67B18306112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1ED1D1-977F-465E-B00B-C1749031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dirty="0" smtClean="0">
                <a:solidFill>
                  <a:schemeClr val="accent2"/>
                </a:solidFill>
              </a:rPr>
              <a:t>FITNESS CHALLENGE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lt-LT" sz="4000" dirty="0" smtClean="0">
                <a:solidFill>
                  <a:schemeClr val="accent2"/>
                </a:solidFill>
              </a:rPr>
              <a:t>SEMINARAS</a:t>
            </a:r>
            <a:r>
              <a:rPr lang="en-US" sz="4000" dirty="0">
                <a:solidFill>
                  <a:schemeClr val="accent2"/>
                </a:solidFill>
              </a:rPr>
              <a:t/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lt-LT" sz="4000" dirty="0" smtClean="0">
                <a:solidFill>
                  <a:schemeClr val="accent2"/>
                </a:solidFill>
              </a:rPr>
              <a:t/>
            </a:r>
            <a:br>
              <a:rPr lang="lt-LT" sz="4000" dirty="0" smtClean="0">
                <a:solidFill>
                  <a:schemeClr val="accent2"/>
                </a:solidFill>
              </a:rPr>
            </a:br>
            <a:r>
              <a:rPr lang="lt-LT" sz="2800" dirty="0"/>
              <a:t/>
            </a:r>
            <a:br>
              <a:rPr lang="lt-LT" sz="2800" dirty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/>
              <a:t/>
            </a:r>
            <a:br>
              <a:rPr lang="lt-LT" sz="2800" dirty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/>
              <a:t/>
            </a:r>
            <a:br>
              <a:rPr lang="lt-LT" sz="2800" dirty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/>
              <a:t/>
            </a:r>
            <a:br>
              <a:rPr lang="lt-LT" sz="2800" dirty="0"/>
            </a:br>
            <a:r>
              <a:rPr lang="lt-LT" sz="2000" dirty="0" smtClean="0"/>
              <a:t>Teisėjų kolegijos pirmininkas</a:t>
            </a:r>
            <a:br>
              <a:rPr lang="lt-LT" sz="2000" dirty="0" smtClean="0"/>
            </a:br>
            <a:r>
              <a:rPr lang="lt-LT" sz="2000" dirty="0" smtClean="0"/>
              <a:t>Aleksandras Martinkus</a:t>
            </a:r>
            <a:br>
              <a:rPr lang="lt-LT" sz="2000" dirty="0" smtClean="0"/>
            </a:br>
            <a:r>
              <a:rPr lang="en-US" sz="2000" dirty="0" smtClean="0"/>
              <a:t>2024-03-09</a:t>
            </a:r>
            <a:endParaRPr lang="en-US" sz="20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926"/>
            <a:ext cx="2854234" cy="2368730"/>
          </a:xfr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80" y="1854926"/>
            <a:ext cx="3126376" cy="236873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02" y="1854926"/>
            <a:ext cx="2934789" cy="23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ŠUOLIUKAI ANT DĖŽĖS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Pradinė padėtis: kojos ant žemės, klubai ir kojos per kelio sąnarius tiesūs.</a:t>
            </a:r>
          </a:p>
          <a:p>
            <a:r>
              <a:rPr lang="lt-LT" dirty="0" smtClean="0"/>
              <a:t>Atlikimas: užšokti ant dėžės abiem kojomis, viršutinėje pozicijoje kaip ir pradinėje padėtyje klubai ir kojos per kelių sąnarius tiesūs.</a:t>
            </a:r>
          </a:p>
          <a:p>
            <a:r>
              <a:rPr lang="lt-LT" dirty="0" smtClean="0"/>
              <a:t>Užbaigimo padėtis: grįžti į pradinę poziciją, darant žingsnį atgal arba nušokant ant žemės.</a:t>
            </a:r>
          </a:p>
          <a:p>
            <a:endParaRPr lang="en-US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97" y="2160588"/>
            <a:ext cx="2699905" cy="3881437"/>
          </a:xfrm>
        </p:spPr>
      </p:pic>
    </p:spTree>
    <p:extLst>
      <p:ext uri="{BB962C8B-B14F-4D97-AF65-F5344CB8AC3E}">
        <p14:creationId xmlns:p14="http://schemas.microsoft.com/office/powerpoint/2010/main" val="33736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ATSISPAUDIMAI LYGIAGRETĖSE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976845"/>
            <a:ext cx="5181600" cy="4200117"/>
          </a:xfrm>
        </p:spPr>
        <p:txBody>
          <a:bodyPr/>
          <a:lstStyle/>
          <a:p>
            <a:r>
              <a:rPr lang="lt-LT" dirty="0" smtClean="0"/>
              <a:t>Pradinė padėtis: rankos ištiestos per alkūnės sąnarius.</a:t>
            </a:r>
          </a:p>
          <a:p>
            <a:r>
              <a:rPr lang="lt-LT" dirty="0" smtClean="0"/>
              <a:t>Atlikimas: leistis žemyn tol, kol alkūnė bus 90 laipsnių kampu.</a:t>
            </a:r>
          </a:p>
          <a:p>
            <a:r>
              <a:rPr lang="lt-LT" dirty="0" smtClean="0"/>
              <a:t>Užbaigimo padėtis: grįžti į pradinę padėtį.</a:t>
            </a:r>
          </a:p>
          <a:p>
            <a:endParaRPr lang="lt-LT" dirty="0" smtClean="0"/>
          </a:p>
          <a:p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74" y="1691972"/>
            <a:ext cx="4184650" cy="2989868"/>
          </a:xfrm>
        </p:spPr>
      </p:pic>
    </p:spTree>
    <p:extLst>
      <p:ext uri="{BB962C8B-B14F-4D97-AF65-F5344CB8AC3E}">
        <p14:creationId xmlns:p14="http://schemas.microsoft.com/office/powerpoint/2010/main" val="3679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ĮTŪPSTAI SU ŠTANGA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sz="2400" dirty="0" smtClean="0">
                <a:solidFill>
                  <a:schemeClr val="tx1"/>
                </a:solidFill>
              </a:rPr>
              <a:t>Pradinė padėtis: stovėti, kojų pėdos vienoje linijoje, štanga ant pečių.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Atlikimas: laikant kūno korpusą tiesioje pozicijoje, darome žingsnį į priekį, kai koja lenkiama per kelio sąnarį. Kelias turi liesti žemę.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Užbaigimo padėtis: priėjimas baigiamas (užskaitomas), kada abiejų kojų keliai yra ištiesti, kojų pėdos yra vienoje linijoje.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DRAUDŽIAMA: numesti štangą ant žemės. Štanga visas dvi minutes turi  būti ant pečių.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359918"/>
            <a:ext cx="4184650" cy="2629337"/>
          </a:xfrm>
        </p:spPr>
      </p:pic>
    </p:spTree>
    <p:extLst>
      <p:ext uri="{BB962C8B-B14F-4D97-AF65-F5344CB8AC3E}">
        <p14:creationId xmlns:p14="http://schemas.microsoft.com/office/powerpoint/2010/main" val="10860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SUSILENKIMAI SU SVORIU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Pradinė padėtis: gulima ant nugaros, kojos sulenktos, pėdos prispaustos ant žemės.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Atlikimas: lenkiamasi į priekį, rankos visada ištiestos, pėdos prispaustos prie žemės.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Užbaigimo padėtis: grįžti į pradinę padėtį.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825625"/>
            <a:ext cx="2630064" cy="1981302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32" y="2312422"/>
            <a:ext cx="2063856" cy="298900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741429"/>
            <a:ext cx="2630064" cy="21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DEVIL PRESS</a:t>
            </a:r>
            <a:endParaRPr lang="en-US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sz="2400" dirty="0" smtClean="0">
                <a:solidFill>
                  <a:schemeClr val="tx1"/>
                </a:solidFill>
              </a:rPr>
              <a:t>Pradinė padėtis: tiesi stovėsena, rankos nuleistos, laikome svarmenis.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Atlikimas: pratimas atliekamas be šuoliukų. Apatinėje pozicijoje, kūnas tiesus, darant atsispaudimą krūtine galima paliesti žemę. Paskui grįžtama į pirminę poziciją ir spaudžiam svorius į viršų. Alkūnių sąnariai ištiesiami. Negalimas svorių rovimas.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Užbaigimo padėtis: grįžtam į pradinę poziciją.</a:t>
            </a:r>
          </a:p>
          <a:p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30400"/>
            <a:ext cx="3778444" cy="2319655"/>
          </a:xfr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44" y="1930400"/>
            <a:ext cx="2171812" cy="36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SIDABRINĖ LYGA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Prisitraukimai horizontalioje plokštumoje.</a:t>
            </a:r>
          </a:p>
          <a:p>
            <a:r>
              <a:rPr lang="lt-LT" dirty="0" err="1" smtClean="0"/>
              <a:t>Džeffersono</a:t>
            </a:r>
            <a:r>
              <a:rPr lang="lt-LT" dirty="0" smtClean="0"/>
              <a:t> pritūpimai ( vyrams-60 kg, moterims-40 kg).</a:t>
            </a:r>
          </a:p>
          <a:p>
            <a:r>
              <a:rPr lang="lt-LT" dirty="0" smtClean="0"/>
              <a:t>Atsispaudimai nuo suoliuko (rankos už nugaros).</a:t>
            </a:r>
          </a:p>
          <a:p>
            <a:r>
              <a:rPr lang="lt-LT" dirty="0" smtClean="0"/>
              <a:t>Įtūpstai su </a:t>
            </a:r>
            <a:r>
              <a:rPr lang="lt-LT" dirty="0" err="1" smtClean="0"/>
              <a:t>hanteliais</a:t>
            </a:r>
            <a:r>
              <a:rPr lang="lt-LT" dirty="0" smtClean="0"/>
              <a:t> (vyrams-15 kg, moterims-10 kg)</a:t>
            </a:r>
          </a:p>
          <a:p>
            <a:r>
              <a:rPr lang="lt-LT" dirty="0" smtClean="0"/>
              <a:t>Susilenkimai su svoriu, sulenktomis rankomis (10 kg).</a:t>
            </a:r>
          </a:p>
          <a:p>
            <a:r>
              <a:rPr lang="lt-LT" dirty="0" smtClean="0"/>
              <a:t>Girų kėlimas (rovimas) virš galvos (vyrams-12 kg, moterims-8 kg).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PRISITRAUKIMAI HORIZONTALIOJE</a:t>
            </a: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PLOKŠTUMOJE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Pradinė padėtis: rankos pečių plotyje, kūnas tiesus.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Atlikimas: trauktis prie skersinio, iki tol, kol krūtine paliesim skersinį, kūnas išlaikomas tiesus.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Užbaigimo padėtis: grįžti į pradinę padėtį.</a:t>
            </a:r>
          </a:p>
          <a:p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6" y="1883206"/>
            <a:ext cx="3892732" cy="2093232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6" y="3976438"/>
            <a:ext cx="3892732" cy="22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DŽEFFERSONO PRITŪPIMAI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Pradinė padėtis: kojos pečių plotyje (ne daugiau – 75 cm), kojos tiesios, kūnas vertikalioje padėtyje.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 Atlikimas: leisti štangą į apačią, iki tol, kol svorio diskai palies žemę. Nugara turi būti tiesi.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 Užbaigimo padėtis: grįžti į pradinę padėtį.</a:t>
            </a: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737777"/>
            <a:ext cx="3779520" cy="2363198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100975"/>
            <a:ext cx="3779520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ATSISPAUDIMAI NUO SUOLIUKO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chemeClr val="tx1"/>
                </a:solidFill>
              </a:rPr>
              <a:t>Pradinė padėtis: padėti rankas ant suoliuko krašto, alkūnės pilnai ištiestos. Rankos ir kojos turi būti tokiame pačiame aukštyje, kojos per kelius tiesios.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Atlikimas: leisti kūną žemyn, tol kol alkūnės bus 90 laipsnių kampu.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Užbaigimo padėtis: grįžti į pradinę padėtį.</a:t>
            </a:r>
          </a:p>
          <a:p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04" y="1825625"/>
            <a:ext cx="3692434" cy="2089073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04" y="3914698"/>
            <a:ext cx="3692434" cy="23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ĮTŪPSTAI SU HANTELIAIS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chemeClr val="tx1"/>
                </a:solidFill>
              </a:rPr>
              <a:t>Pradinė padėtis: stovint, kojų pėdos vienoje linijoje, rankose svarmenys-</a:t>
            </a:r>
            <a:r>
              <a:rPr lang="lt-LT" dirty="0" err="1" smtClean="0">
                <a:solidFill>
                  <a:schemeClr val="tx1"/>
                </a:solidFill>
              </a:rPr>
              <a:t>hanteliai</a:t>
            </a:r>
            <a:r>
              <a:rPr lang="lt-LT" dirty="0" smtClean="0">
                <a:solidFill>
                  <a:schemeClr val="tx1"/>
                </a:solidFill>
              </a:rPr>
              <a:t>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Atlikimas: atlikti pratimą darant žingsnį į priekį, kitos kojos kelias turi paliesti žemę. Grįžti į vertikalę poziciją, pilnai ištiesiant kojas. Pėdos vienoje linijoje.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PASTABA: visas dvi minutes svoriai-</a:t>
            </a:r>
            <a:r>
              <a:rPr lang="lt-LT" dirty="0" err="1" smtClean="0">
                <a:solidFill>
                  <a:schemeClr val="tx1"/>
                </a:solidFill>
              </a:rPr>
              <a:t>hanteliai</a:t>
            </a:r>
            <a:r>
              <a:rPr lang="lt-LT" dirty="0" smtClean="0">
                <a:solidFill>
                  <a:schemeClr val="tx1"/>
                </a:solidFill>
              </a:rPr>
              <a:t> turi būti rankose.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18" y="1930400"/>
            <a:ext cx="2134278" cy="3883140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96" y="1930400"/>
            <a:ext cx="2057506" cy="38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2566"/>
          </a:xfrm>
        </p:spPr>
        <p:txBody>
          <a:bodyPr>
            <a:normAutofit fontScale="90000"/>
          </a:bodyPr>
          <a:lstStyle/>
          <a:p>
            <a:r>
              <a:rPr lang="lt-LT" sz="2800" dirty="0" err="1" smtClean="0">
                <a:solidFill>
                  <a:schemeClr val="tx1"/>
                </a:solidFill>
              </a:rPr>
              <a:t>Fitness</a:t>
            </a:r>
            <a:r>
              <a:rPr lang="lt-LT" sz="2800" dirty="0" smtClean="0">
                <a:solidFill>
                  <a:schemeClr val="tx1"/>
                </a:solidFill>
              </a:rPr>
              <a:t> </a:t>
            </a:r>
            <a:r>
              <a:rPr lang="lt-LT" sz="2800" dirty="0" err="1" smtClean="0">
                <a:solidFill>
                  <a:schemeClr val="tx1"/>
                </a:solidFill>
              </a:rPr>
              <a:t>Challenge</a:t>
            </a:r>
            <a:r>
              <a:rPr lang="lt-LT" sz="2800" dirty="0" smtClean="0">
                <a:solidFill>
                  <a:schemeClr val="tx1"/>
                </a:solidFill>
              </a:rPr>
              <a:t> yra dinamiška sporto rungtis, susidedanti iš šešių jėgos pratimų. Sportininkai turi atlikti didžiausią pakartojimų skaičių, atliekamo pratimo-rungties, per dvi minutes.</a:t>
            </a:r>
            <a:br>
              <a:rPr lang="lt-LT" sz="2800" dirty="0" smtClean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Yra nustatytos kategorijos, leidžiančios sportininkams konkuruoti tarpusavyje, parodyti maksimalius savo fizinius </a:t>
            </a:r>
            <a:r>
              <a:rPr lang="lt-LT" sz="2800" dirty="0" err="1" smtClean="0">
                <a:solidFill>
                  <a:schemeClr val="tx1"/>
                </a:solidFill>
              </a:rPr>
              <a:t>pajėgumus</a:t>
            </a:r>
            <a:r>
              <a:rPr lang="lt-LT" sz="2800" dirty="0" smtClean="0">
                <a:solidFill>
                  <a:schemeClr val="tx1"/>
                </a:solidFill>
              </a:rPr>
              <a:t>.</a:t>
            </a:r>
            <a:br>
              <a:rPr lang="lt-LT" sz="2800" dirty="0" smtClean="0">
                <a:solidFill>
                  <a:schemeClr val="tx1"/>
                </a:solidFill>
              </a:rPr>
            </a:br>
            <a:r>
              <a:rPr lang="lt-LT" sz="2800" dirty="0" err="1" smtClean="0">
                <a:solidFill>
                  <a:schemeClr val="tx1"/>
                </a:solidFill>
              </a:rPr>
              <a:t>Fitness</a:t>
            </a:r>
            <a:r>
              <a:rPr lang="lt-LT" sz="2800" dirty="0" smtClean="0">
                <a:solidFill>
                  <a:schemeClr val="tx1"/>
                </a:solidFill>
              </a:rPr>
              <a:t> </a:t>
            </a:r>
            <a:r>
              <a:rPr lang="lt-LT" sz="2800" dirty="0" err="1" smtClean="0">
                <a:solidFill>
                  <a:schemeClr val="tx1"/>
                </a:solidFill>
              </a:rPr>
              <a:t>Challenge</a:t>
            </a:r>
            <a:r>
              <a:rPr lang="lt-LT" sz="2800" dirty="0" smtClean="0">
                <a:solidFill>
                  <a:schemeClr val="tx1"/>
                </a:solidFill>
              </a:rPr>
              <a:t> skirta sportininkams, kurie teikia pirmenybę raumenų jėgai ir ištvermei.</a:t>
            </a:r>
            <a:br>
              <a:rPr lang="lt-LT" sz="2800" dirty="0" smtClean="0">
                <a:solidFill>
                  <a:schemeClr val="tx1"/>
                </a:solidFill>
              </a:rPr>
            </a:br>
            <a:r>
              <a:rPr lang="lt-LT" sz="2800" dirty="0" err="1" smtClean="0">
                <a:solidFill>
                  <a:schemeClr val="tx1"/>
                </a:solidFill>
              </a:rPr>
              <a:t>Fitness</a:t>
            </a:r>
            <a:r>
              <a:rPr lang="lt-LT" sz="2800" dirty="0" smtClean="0">
                <a:solidFill>
                  <a:schemeClr val="tx1"/>
                </a:solidFill>
              </a:rPr>
              <a:t> </a:t>
            </a:r>
            <a:r>
              <a:rPr lang="lt-LT" sz="2800" dirty="0" err="1" smtClean="0">
                <a:solidFill>
                  <a:schemeClr val="tx1"/>
                </a:solidFill>
              </a:rPr>
              <a:t>Challenge</a:t>
            </a:r>
            <a:r>
              <a:rPr lang="lt-LT" sz="2800" dirty="0" smtClean="0">
                <a:solidFill>
                  <a:schemeClr val="tx1"/>
                </a:solidFill>
              </a:rPr>
              <a:t> tikslai:</a:t>
            </a:r>
            <a:br>
              <a:rPr lang="lt-LT" sz="2800" dirty="0" smtClean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propaguoti sveiką gyvenimo būdą;</a:t>
            </a:r>
            <a:br>
              <a:rPr lang="lt-LT" sz="2800" dirty="0" smtClean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puikių fizinių rezultatų skatinimas;</a:t>
            </a:r>
            <a:br>
              <a:rPr lang="lt-LT" sz="2800" dirty="0" smtClean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sudaryti galimybes siekti maksimalių sportinių rezultatų įvairioms amžiaus grupėms.</a:t>
            </a:r>
            <a:r>
              <a:rPr lang="lt-LT" sz="1800" dirty="0" smtClean="0">
                <a:solidFill>
                  <a:schemeClr val="tx1"/>
                </a:solidFill>
              </a:rPr>
              <a:t/>
            </a:r>
            <a:br>
              <a:rPr lang="lt-LT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SUSILENKIMAI SU SVORIU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Pradinė padėtis: gulint ant nugaros, keliai ir kojos sulenktos 90 laipsnių kampu, svoris ant krūtinės. Pėdos prispaustos ant žemės.  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Atlikimas: kūno korpusą kelti į sėdimą padėtį (lenktis į priekį), rankos sulenktos per alkūnes. Svoris negali liesti kelių.</a:t>
            </a:r>
          </a:p>
          <a:p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56" y="1930400"/>
            <a:ext cx="3675018" cy="2216551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56" y="4146951"/>
            <a:ext cx="3675018" cy="20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GIROS KĖLIMAS - ROVIMAS STOVINT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chemeClr val="tx1"/>
                </a:solidFill>
              </a:rPr>
              <a:t>Pradinė padėtis: stovinčioje padėtyje, liemuo-kūnas tiesus, gira-svoris vienoje rankoje.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Atlikimas: pasilenkti į priekį tol, kol gira pasieks žemę ir kelti girą į viršų, iki tol, kol išsities pilnai ranka.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Užbaigimo padėtis: grįžti į pradinę padėtį tol, kol gira pasieks žemę. Tada galima girą kelti su kita ranka.</a:t>
            </a:r>
          </a:p>
          <a:p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75" y="1750791"/>
            <a:ext cx="1344163" cy="2350184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4100975"/>
            <a:ext cx="1881451" cy="248511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38" y="1750791"/>
            <a:ext cx="1416585" cy="235018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14" y="4100975"/>
            <a:ext cx="883509" cy="2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Amžiaus grupės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Vyrų 24-40 metų.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Moterų 24-35 metų.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Jaunimo nuo 16 iki 23 metų.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Veteranų vyrų + 40 metų.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Veteranių moterų + 35 metų.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Mišrios poros (vyrų ir moterų komanda).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Komandinės (6 asmenys vienos lyties arba mišri komanda).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KATEGORIJOS PAGAL SUDĖTINGUMO LYGĮ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Auksinė lyga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Sidabrinė lyga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Bronzinė lyga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Greičio ruožas (anglų k. „</a:t>
            </a:r>
            <a:r>
              <a:rPr lang="lt-LT" dirty="0" err="1" smtClean="0">
                <a:solidFill>
                  <a:schemeClr val="tx1"/>
                </a:solidFill>
              </a:rPr>
              <a:t>speed</a:t>
            </a:r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lt-LT" dirty="0" err="1" smtClean="0">
                <a:solidFill>
                  <a:schemeClr val="tx1"/>
                </a:solidFill>
              </a:rPr>
              <a:t>fit</a:t>
            </a:r>
            <a:r>
              <a:rPr lang="lt-LT" dirty="0" smtClean="0">
                <a:solidFill>
                  <a:schemeClr val="tx1"/>
                </a:solidFill>
              </a:rPr>
              <a:t>“)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VARŽYBINĖ APRANGA 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sz="2400" dirty="0" smtClean="0">
                <a:solidFill>
                  <a:schemeClr val="tx1"/>
                </a:solidFill>
              </a:rPr>
              <a:t>Sportininkai gali laisvai pasirinkti aprangą. 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Avalynė būtina.</a:t>
            </a:r>
            <a:endParaRPr lang="lt-LT" sz="2400" dirty="0">
              <a:solidFill>
                <a:schemeClr val="tx1"/>
              </a:solidFill>
            </a:endParaRPr>
          </a:p>
          <a:p>
            <a:r>
              <a:rPr lang="lt-LT" sz="2400" dirty="0" err="1" smtClean="0">
                <a:solidFill>
                  <a:schemeClr val="tx1"/>
                </a:solidFill>
              </a:rPr>
              <a:t>Riešinės</a:t>
            </a:r>
            <a:r>
              <a:rPr lang="lt-LT" sz="2400" dirty="0" smtClean="0">
                <a:solidFill>
                  <a:schemeClr val="tx1"/>
                </a:solidFill>
              </a:rPr>
              <a:t> neleidžiamos, kelių juostos, apsaugos leidžiamos, bet ne storesnės kaip 5 mm. Sportininkams leidžiama naudoti tokią </a:t>
            </a:r>
            <a:r>
              <a:rPr lang="lt-LT" sz="2400" dirty="0" err="1" smtClean="0">
                <a:solidFill>
                  <a:schemeClr val="tx1"/>
                </a:solidFill>
              </a:rPr>
              <a:t>ekipiruotę</a:t>
            </a:r>
            <a:r>
              <a:rPr lang="lt-LT" sz="2400" dirty="0" smtClean="0">
                <a:solidFill>
                  <a:schemeClr val="tx1"/>
                </a:solidFill>
              </a:rPr>
              <a:t>, kuri padidina saugumą ir komfortą, bet nesuteikia pranašumo prieš kitus sportininkus.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Sportininkai negali naudoti aprangos, aksesuarų, simbolikos kuri diskriminuoja ar kitaip daro neigiamą poveikį kitiems sportininkams, žiūrovams. 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Visa </a:t>
            </a:r>
            <a:r>
              <a:rPr lang="lt-LT" sz="2400" dirty="0" err="1" smtClean="0">
                <a:solidFill>
                  <a:schemeClr val="tx1"/>
                </a:solidFill>
              </a:rPr>
              <a:t>ekipiruotė</a:t>
            </a:r>
            <a:r>
              <a:rPr lang="lt-LT" sz="2400" dirty="0" smtClean="0">
                <a:solidFill>
                  <a:schemeClr val="tx1"/>
                </a:solidFill>
              </a:rPr>
              <a:t> turi būti suderinta su varžybų vyriausiuoju teisėju.</a:t>
            </a:r>
          </a:p>
          <a:p>
            <a:r>
              <a:rPr lang="lt-LT" sz="2400" dirty="0" smtClean="0">
                <a:solidFill>
                  <a:schemeClr val="tx1"/>
                </a:solidFill>
              </a:rPr>
              <a:t>REKOMENDACIJA: aprangą naudoti tokią, kad matytųsi alkūnių ir kelių sąnariai.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FITNESS CHALLENGE VARŽYBŲ EIGA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Varžybos susideda iš šešių rungčių. Kiekvienoje rungtyje yra atliekamas skirtingas pratimas.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Kiekvienoje rungtyje sportininkai stengiasi pasiekti maksimalų rezultatą dviejų minučių laikotarpyje. Sportininkas gali pailsėti ir vėl tęsti pratimą dviejų minučių laikotarpyje.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Visi sportininkai vienu metu pereina nuo vieno pratimo prie kito, naudodami dviejų minučių poilsio laiko tarpą.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Sportininkui atlikus visus šešis </a:t>
            </a:r>
            <a:r>
              <a:rPr lang="lt-LT" dirty="0" err="1" smtClean="0">
                <a:solidFill>
                  <a:schemeClr val="tx1"/>
                </a:solidFill>
              </a:rPr>
              <a:t>pratimus</a:t>
            </a:r>
            <a:r>
              <a:rPr lang="lt-LT" dirty="0" smtClean="0">
                <a:solidFill>
                  <a:schemeClr val="tx1"/>
                </a:solidFill>
              </a:rPr>
              <a:t>, jis turi palikti rungčių zoną.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TEISĖJAI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Varžybose teisėjauja šeši teisėjai ir vyr. teisėjas.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Vyr. teisėjas vadovauja varžyboms, instruktuoja teisėjus, prižiūri laikmatį.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Kiekvienoje rungties vietoje yra teisėjas.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Teisėjas skaičiuoja (užskaito) tik teisingai atlikto pratimo </a:t>
            </a:r>
            <a:r>
              <a:rPr lang="lt-LT" dirty="0" err="1" smtClean="0">
                <a:solidFill>
                  <a:schemeClr val="tx1"/>
                </a:solidFill>
              </a:rPr>
              <a:t>pakartojimus</a:t>
            </a:r>
            <a:r>
              <a:rPr lang="lt-LT" dirty="0" smtClean="0">
                <a:solidFill>
                  <a:schemeClr val="tx1"/>
                </a:solidFill>
              </a:rPr>
              <a:t>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Varžybų vyr. teisėjas, gali sportininkui skirti geltoną ar raudoną kortelę už taisyklių nesilaikymą.</a:t>
            </a:r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AUKSINĖ LYGA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Prisitraukimai iki smakro.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Šuoliukai ant dėžės (vyrams dėžės aukštis 60 cm, moterims-50 cm).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Atsispaudimai lygiagretėse.</a:t>
            </a:r>
          </a:p>
          <a:p>
            <a:r>
              <a:rPr lang="lt-LT" dirty="0">
                <a:solidFill>
                  <a:schemeClr val="tx1"/>
                </a:solidFill>
              </a:rPr>
              <a:t>Į</a:t>
            </a:r>
            <a:r>
              <a:rPr lang="lt-LT" dirty="0" smtClean="0">
                <a:solidFill>
                  <a:schemeClr val="tx1"/>
                </a:solidFill>
              </a:rPr>
              <a:t>tūpstai su štanga ant pečių (vyrams-50 kg, moterims-30 kg).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Susilenkimai su svoriu tiesiomis rankomis (10 kg visiems).</a:t>
            </a:r>
          </a:p>
          <a:p>
            <a:r>
              <a:rPr lang="lt-LT" dirty="0" err="1" smtClean="0">
                <a:solidFill>
                  <a:schemeClr val="tx1"/>
                </a:solidFill>
              </a:rPr>
              <a:t>Burpees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smtClean="0">
                <a:solidFill>
                  <a:schemeClr val="tx1"/>
                </a:solidFill>
              </a:rPr>
              <a:t>(</a:t>
            </a:r>
            <a:r>
              <a:rPr lang="lt-LT" dirty="0" err="1" smtClean="0">
                <a:solidFill>
                  <a:schemeClr val="tx1"/>
                </a:solidFill>
              </a:rPr>
              <a:t>Devil</a:t>
            </a:r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lt-LT" dirty="0" err="1" smtClean="0">
                <a:solidFill>
                  <a:schemeClr val="tx1"/>
                </a:solidFill>
              </a:rPr>
              <a:t>press</a:t>
            </a:r>
            <a:r>
              <a:rPr lang="lt-LT" dirty="0" smtClean="0">
                <a:solidFill>
                  <a:schemeClr val="tx1"/>
                </a:solidFill>
              </a:rPr>
              <a:t>) kartu spaudžiant svarelius virš galvos (vyrams – 15 kg, moterims-10 kg).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PRISITRAUKIMAI IKI SMAKRO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sz="2400" dirty="0" smtClean="0"/>
              <a:t>Pradinė padėtis: paėmimo plotis –pečių plotyje, bet neplačiau 75 cm. Rankos ištiestos per alkūnės sąnarius, liemuo ir kojos tiesios.</a:t>
            </a:r>
          </a:p>
          <a:p>
            <a:r>
              <a:rPr lang="lt-LT" sz="2400" dirty="0" smtClean="0"/>
              <a:t>Atlikimas: būtina prisitraukti taip, kad smakras būtų aukščiau už skersinį.</a:t>
            </a:r>
          </a:p>
          <a:p>
            <a:r>
              <a:rPr lang="lt-LT" sz="2400" dirty="0" smtClean="0"/>
              <a:t>Užbaigimo padėtis: nusileisti taip, kad rankos būtų ištiestos per alkūnės sąnarius.</a:t>
            </a:r>
          </a:p>
          <a:p>
            <a:pPr marL="0" indent="0">
              <a:buNone/>
            </a:pPr>
            <a:r>
              <a:rPr lang="lt-LT" sz="2400" dirty="0" smtClean="0"/>
              <a:t>DRAUŽIAMA: siūbuoti kojomis ar liemeniu.</a:t>
            </a:r>
            <a:endParaRPr lang="en-US" sz="24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70" y="2160588"/>
            <a:ext cx="3801759" cy="3881437"/>
          </a:xfrm>
        </p:spPr>
      </p:pic>
    </p:spTree>
    <p:extLst>
      <p:ext uri="{BB962C8B-B14F-4D97-AF65-F5344CB8AC3E}">
        <p14:creationId xmlns:p14="http://schemas.microsoft.com/office/powerpoint/2010/main" val="6662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880</TotalTime>
  <Words>1074</Words>
  <Application>Microsoft Office PowerPoint</Application>
  <PresentationFormat>Plačiaekranė</PresentationFormat>
  <Paragraphs>96</Paragraphs>
  <Slides>21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Briaunota</vt:lpstr>
      <vt:lpstr>FITNESS CHALLENGE SEMINARAS         Teisėjų kolegijos pirmininkas Aleksandras Martinkus 2024-03-09</vt:lpstr>
      <vt:lpstr>Fitness Challenge yra dinamiška sporto rungtis, susidedanti iš šešių jėgos pratimų. Sportininkai turi atlikti didžiausią pakartojimų skaičių, atliekamo pratimo-rungties, per dvi minutes. Yra nustatytos kategorijos, leidžiančios sportininkams konkuruoti tarpusavyje, parodyti maksimalius savo fizinius pajėgumus. Fitness Challenge skirta sportininkams, kurie teikia pirmenybę raumenų jėgai ir ištvermei. Fitness Challenge tikslai: propaguoti sveiką gyvenimo būdą; puikių fizinių rezultatų skatinimas; sudaryti galimybes siekti maksimalių sportinių rezultatų įvairioms amžiaus grupėms. </vt:lpstr>
      <vt:lpstr>Amžiaus grupės</vt:lpstr>
      <vt:lpstr>KATEGORIJOS PAGAL SUDĖTINGUMO LYGĮ</vt:lpstr>
      <vt:lpstr>VARŽYBINĖ APRANGA </vt:lpstr>
      <vt:lpstr>FITNESS CHALLENGE VARŽYBŲ EIGA</vt:lpstr>
      <vt:lpstr>TEISĖJAI</vt:lpstr>
      <vt:lpstr>AUKSINĖ LYGA</vt:lpstr>
      <vt:lpstr>PRISITRAUKIMAI IKI SMAKRO</vt:lpstr>
      <vt:lpstr>ŠUOLIUKAI ANT DĖŽĖS</vt:lpstr>
      <vt:lpstr>ATSISPAUDIMAI LYGIAGRETĖSE</vt:lpstr>
      <vt:lpstr>ĮTŪPSTAI SU ŠTANGA</vt:lpstr>
      <vt:lpstr>SUSILENKIMAI SU SVORIU</vt:lpstr>
      <vt:lpstr>DEVIL PRESS</vt:lpstr>
      <vt:lpstr>SIDABRINĖ LYGA</vt:lpstr>
      <vt:lpstr>PRISITRAUKIMAI HORIZONTALIOJE PLOKŠTUMOJE</vt:lpstr>
      <vt:lpstr>DŽEFFERSONO PRITŪPIMAI</vt:lpstr>
      <vt:lpstr>ATSISPAUDIMAI NUO SUOLIUKO</vt:lpstr>
      <vt:lpstr>ĮTŪPSTAI SU HANTELIAIS</vt:lpstr>
      <vt:lpstr>SUSILENKIMAI SU SVORIU</vt:lpstr>
      <vt:lpstr>GIROS KĖLIMAS - ROVIMAS STOVINT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PC</dc:creator>
  <cp:lastModifiedBy>PC</cp:lastModifiedBy>
  <cp:revision>121</cp:revision>
  <dcterms:created xsi:type="dcterms:W3CDTF">2024-03-04T09:41:52Z</dcterms:created>
  <dcterms:modified xsi:type="dcterms:W3CDTF">2024-03-09T13:29:26Z</dcterms:modified>
</cp:coreProperties>
</file>